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66" r:id="rId12"/>
    <p:sldId id="267" r:id="rId13"/>
    <p:sldId id="276" r:id="rId14"/>
    <p:sldId id="277" r:id="rId15"/>
    <p:sldId id="278" r:id="rId16"/>
    <p:sldId id="268" r:id="rId17"/>
    <p:sldId id="269" r:id="rId18"/>
    <p:sldId id="270" r:id="rId19"/>
    <p:sldId id="279" r:id="rId20"/>
    <p:sldId id="280" r:id="rId21"/>
    <p:sldId id="281" r:id="rId22"/>
    <p:sldId id="282" r:id="rId23"/>
    <p:sldId id="283" r:id="rId24"/>
    <p:sldId id="272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54" autoAdjust="0"/>
  </p:normalViewPr>
  <p:slideViewPr>
    <p:cSldViewPr>
      <p:cViewPr>
        <p:scale>
          <a:sx n="100" d="100"/>
          <a:sy n="100" d="100"/>
        </p:scale>
        <p:origin x="-1308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FA8F4-E69E-4588-9F08-DBE4658E9C28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3C82A-F46F-4EA7-9133-A879EE735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2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C82A-F46F-4EA7-9133-A879EE73554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9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AE-EC54-44E5-8113-3C7E18ECD205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344-E863-4A2E-8560-1D30761009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AE-EC54-44E5-8113-3C7E18ECD205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344-E863-4A2E-8560-1D30761009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AE-EC54-44E5-8113-3C7E18ECD205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344-E863-4A2E-8560-1D30761009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AE-EC54-44E5-8113-3C7E18ECD205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344-E863-4A2E-8560-1D30761009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AE-EC54-44E5-8113-3C7E18ECD205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344-E863-4A2E-8560-1D30761009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AE-EC54-44E5-8113-3C7E18ECD205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344-E863-4A2E-8560-1D30761009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AE-EC54-44E5-8113-3C7E18ECD205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344-E863-4A2E-8560-1D30761009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AE-EC54-44E5-8113-3C7E18ECD205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344-E863-4A2E-8560-1D30761009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AE-EC54-44E5-8113-3C7E18ECD205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344-E863-4A2E-8560-1D30761009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AE-EC54-44E5-8113-3C7E18ECD205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344-E863-4A2E-8560-1D30761009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AE-EC54-44E5-8113-3C7E18ECD205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344-E863-4A2E-8560-1D30761009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15EFAE-EC54-44E5-8113-3C7E18ECD205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06F344-E863-4A2E-8560-1D30761009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7416824" cy="50017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администрации муниципального образования «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проделанной работе за 2017 год</a:t>
            </a:r>
          </a:p>
          <a:p>
            <a:endParaRPr lang="ru-RU" dirty="0"/>
          </a:p>
        </p:txBody>
      </p:sp>
      <p:pic>
        <p:nvPicPr>
          <p:cNvPr id="4" name="Picture 4" descr="C:\Users\User\Desktop\IMG_20170829_100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5040560" cy="318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cuments\Символика Ирхидея\Лого Ирхидей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1032583" cy="14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27982426"/>
              </p:ext>
            </p:extLst>
          </p:nvPr>
        </p:nvGraphicFramePr>
        <p:xfrm>
          <a:off x="755576" y="260648"/>
          <a:ext cx="7416824" cy="3090260"/>
        </p:xfrm>
        <a:graphic>
          <a:graphicData uri="http://schemas.openxmlformats.org/drawingml/2006/table">
            <a:tbl>
              <a:tblPr firstRow="1" firstCol="1" bandRow="1"/>
              <a:tblGrid>
                <a:gridCol w="437916"/>
                <a:gridCol w="3486110"/>
                <a:gridCol w="1962423"/>
                <a:gridCol w="1530375"/>
              </a:tblGrid>
              <a:tr h="2108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семей, получивших субсидию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получателей субсидии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семей с доходом ниже прожиточного минимума, получивших субсидию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получателей субсидии с доходом ниже прожиточного минимума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Начисленная сумма субсидии получателям с доходом ниже прожиточного минимума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542 349,40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1 016 001,39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04312"/>
              </p:ext>
            </p:extLst>
          </p:nvPr>
        </p:nvGraphicFramePr>
        <p:xfrm>
          <a:off x="539552" y="3573016"/>
          <a:ext cx="7936695" cy="2971789"/>
        </p:xfrm>
        <a:graphic>
          <a:graphicData uri="http://schemas.openxmlformats.org/drawingml/2006/table">
            <a:tbl>
              <a:tblPr firstRow="1" firstCol="1" bandRow="1"/>
              <a:tblGrid>
                <a:gridCol w="1057280"/>
                <a:gridCol w="1465654"/>
                <a:gridCol w="782809"/>
                <a:gridCol w="111483"/>
                <a:gridCol w="862927"/>
                <a:gridCol w="1091522"/>
                <a:gridCol w="111483"/>
                <a:gridCol w="776194"/>
                <a:gridCol w="827646"/>
                <a:gridCol w="849697"/>
              </a:tblGrid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семей, получивших субсидию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Начислено субсидий (тыс.руб.)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Размер субсидии в месяц на 1 семью (руб)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4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Одиноко проживающий пенсионер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34,82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566,73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967,16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Смешанные семьи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540,87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999,87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1502,41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2524,91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561,27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1034,68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1417,35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2395,10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17613" y="996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5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8064896" cy="5976664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Исполнение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бюджета осуществлялось на основе Решения Думы МО «</a:t>
            </a:r>
            <a:r>
              <a:rPr lang="ru-RU" sz="56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Ирхидей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 от 18.12.2014г. № 36«О бюджете муниципального образования «</a:t>
            </a:r>
            <a:r>
              <a:rPr lang="ru-RU" sz="56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Ирхидей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 на 2015 год и плановый период 2016 и 2017 годов» с учетом изменений и дополнений, внесенных в данное Решение, а также в соответствии с федеральными и областными нормативными правовыми актами, регламентирующими бюджетный процесс.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Исполнение доходной части местного бюджета за 2017 год составило </a:t>
            </a:r>
            <a:r>
              <a:rPr lang="ru-RU" sz="5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19029,8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тыс. рублей, из них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-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безвозмездные поступления – </a:t>
            </a:r>
            <a:r>
              <a:rPr lang="ru-RU" sz="5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17843,3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56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тыс.рублей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 них: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-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дотация на выравнивание уровня бюджетной обеспеченности из областного бюджета составляет </a:t>
            </a:r>
            <a:r>
              <a:rPr lang="ru-RU" sz="5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222,0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тыс. рублей, из районного фонда – </a:t>
            </a:r>
            <a:r>
              <a:rPr lang="ru-RU" sz="5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4139,3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тыс. рублей;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-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субсидии бюджетам сельских поселений на реализацию федеральных целевых программ (гранты) – </a:t>
            </a:r>
            <a:r>
              <a:rPr lang="ru-RU" sz="5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150,0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тыс. рублей;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- 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субсидии бюджетам сельских поселений на </a:t>
            </a:r>
            <a:r>
              <a:rPr lang="ru-RU" sz="56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софинансирование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капитальных вложений в объекты муниципальной собственности – </a:t>
            </a:r>
            <a:r>
              <a:rPr lang="ru-RU" sz="5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3308,4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тыс. рублей;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-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субсидии бюджетам сельских поселений на переселение граждан из  жилищного фонда, признанного непригодным для проживания, и (или) жилищного фонда с высоким уровнем износа (более 70 процентов) – </a:t>
            </a:r>
            <a:r>
              <a:rPr lang="ru-RU" sz="5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9472,4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тыс. рублей;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-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субсидия за эффективность – </a:t>
            </a:r>
            <a:r>
              <a:rPr lang="ru-RU" sz="5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300,0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тыс. рублей;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-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субсидия на реализацию мероприятий по народной инициативе – </a:t>
            </a:r>
            <a:r>
              <a:rPr lang="ru-RU" sz="5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156,9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тыс. рублей;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-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субвенция на осуществление полномочий по первичному воинскому учету – </a:t>
            </a:r>
            <a:r>
              <a:rPr lang="ru-RU" sz="5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61,3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тыс. рублей;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-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субвенция на осуществление отдельных областных государственных полномочий в области водоснабжения и водоотведения – </a:t>
            </a:r>
            <a:r>
              <a:rPr lang="ru-RU" sz="5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32,3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тыс. рублей;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-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субвенция на осуществление областного государственного полномочия по определению перечня должностных лиц уполномоченных составлять протоколы – </a:t>
            </a:r>
            <a:r>
              <a:rPr lang="ru-RU" sz="5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0,7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тыс. рублей.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5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 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2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912072"/>
              </p:ext>
            </p:extLst>
          </p:nvPr>
        </p:nvGraphicFramePr>
        <p:xfrm>
          <a:off x="683568" y="476672"/>
          <a:ext cx="7704857" cy="5472608"/>
        </p:xfrm>
        <a:graphic>
          <a:graphicData uri="http://schemas.openxmlformats.org/drawingml/2006/table">
            <a:tbl>
              <a:tblPr firstRow="1" firstCol="1" bandRow="1"/>
              <a:tblGrid>
                <a:gridCol w="360040"/>
                <a:gridCol w="5325370"/>
                <a:gridCol w="2019447"/>
              </a:tblGrid>
              <a:tr h="284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«Общегосударственные вопросы»     </a:t>
                      </a: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3146,0 тыс. руб.</a:t>
                      </a: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«Функционирование высшего должностного лица субъекта Российской Федерации и муниципального образования»</a:t>
                      </a: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516,0 тыс. руб.,</a:t>
                      </a: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администраций»</a:t>
                      </a: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1893,4 тыс. руб.,</a:t>
                      </a: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услуги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связи </a:t>
                      </a: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37,8 тыс. руб.,</a:t>
                      </a: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потребление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электроэнергии  </a:t>
                      </a: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69,7 тыс. руб.,</a:t>
                      </a: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услуги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 содержанию имуществу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(код 225) </a:t>
                      </a: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8,8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., (покупка, заправка картриджа.),</a:t>
                      </a: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прочие услуги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(код 226)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лицензия на программное обеспечение Контур-Экстерн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официальный сайт;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услуги кадастра;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оценка недвижимости;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составление - учет карточек буровых скважин;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знамя труда (объявления);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медосмотр муниципальных  служащих;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обучение ГО ЧС и охрана труда; </a:t>
                      </a: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84,5 тыс.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9,5 тыс.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13,0 тыс.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10,0 тыс.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20,0 тыс.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8,0 тыс.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3,7 тыс.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13,0 тыс.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7,3 тыс. руб.</a:t>
                      </a:r>
                    </a:p>
                  </a:txBody>
                  <a:tcPr marL="22075" marR="2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5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334134"/>
              </p:ext>
            </p:extLst>
          </p:nvPr>
        </p:nvGraphicFramePr>
        <p:xfrm>
          <a:off x="693192" y="404665"/>
          <a:ext cx="7983264" cy="5874043"/>
        </p:xfrm>
        <a:graphic>
          <a:graphicData uri="http://schemas.openxmlformats.org/drawingml/2006/table">
            <a:tbl>
              <a:tblPr firstRow="1" firstCol="1" bandRow="1"/>
              <a:tblGrid>
                <a:gridCol w="445733"/>
                <a:gridCol w="5560722"/>
                <a:gridCol w="1976809"/>
              </a:tblGrid>
              <a:tr h="514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прочие расходы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 код 290)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88,8 тыс. руб. (налоги, пени, штрафы, взносы),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материальные запасы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(код 340)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44,4 тыс. рублей (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гсм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канц. товары)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деятельности финансовых, налоговых и таможенных органов и органов (финансово-бюджетного) надзора»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733,9 тыс. руб.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Другие общегосударственные вопросы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2,7 тыс. рублей по муниципальной   программе «Профилактика  терроризма и экстремизма на территории муниципального образования "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Ирхидей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 на 2016-2020 годы – 2,0 тыс. рублей (плакаты, листовки)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Воинский учет: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них фонд оплаты труда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взносы по обязательному социальному страхованию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прочая закупка товаров работ и услуг (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гсм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61,3 тыс. руб.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45,2 тыс. руб.,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13,6 тыс. руб.,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2,5 тыс. руб.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48075" y="731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866135"/>
              </p:ext>
            </p:extLst>
          </p:nvPr>
        </p:nvGraphicFramePr>
        <p:xfrm>
          <a:off x="611560" y="1124744"/>
          <a:ext cx="8064896" cy="5256584"/>
        </p:xfrm>
        <a:graphic>
          <a:graphicData uri="http://schemas.openxmlformats.org/drawingml/2006/table">
            <a:tbl>
              <a:tblPr firstRow="1" firstCol="1" bandRow="1"/>
              <a:tblGrid>
                <a:gridCol w="450291"/>
                <a:gridCol w="5599369"/>
                <a:gridCol w="2015236"/>
              </a:tblGrid>
              <a:tr h="596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Осуществление отдельных областных государственных полномочий в сфере водоснабжения и водоотведения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32,3 тыс.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Дорожное хозяйство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Программа комплексного развития транспортной инфраструктуры на территории МО «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Ирхидей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  на 2017-2027 годы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100,2 тыс. руб., (текущий ремонт уличного освещения, разработка проекта дорожного движения).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национальной экономики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99,0 тыс. рублей (внесение изменений в генеральный план поселения)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«Жилищное хозяйство»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"Переселение граждан из ветхого и аварийного жилищного фонда муниципального образования "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Ирхидей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 на 2014-2020 годы" (строительство жилых домов)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9520,0 тыс. рублей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«Благоустройство»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Поддержка местных инициатив граждан проживающих в сельской местности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161,0 тыс. руб.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(очистка и облагораживание родников).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«Культура»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 и  обеспечение деятельности учреждений культуры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1287,6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тыс.руб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2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957049"/>
              </p:ext>
            </p:extLst>
          </p:nvPr>
        </p:nvGraphicFramePr>
        <p:xfrm>
          <a:off x="611560" y="2276872"/>
          <a:ext cx="7992888" cy="1368152"/>
        </p:xfrm>
        <a:graphic>
          <a:graphicData uri="http://schemas.openxmlformats.org/drawingml/2006/table">
            <a:tbl>
              <a:tblPr firstRow="1" firstCol="1" bandRow="1"/>
              <a:tblGrid>
                <a:gridCol w="446271"/>
                <a:gridCol w="5549375"/>
                <a:gridCol w="1997242"/>
              </a:tblGrid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«Физическая культура»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 программа "Устойчивое развитие сельских территорий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МО"Ирхидей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 на 2016-2020гг"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3482,5 тыс. руб.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(строительство многофункциональной спортивной площадки).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97195"/>
              </p:ext>
            </p:extLst>
          </p:nvPr>
        </p:nvGraphicFramePr>
        <p:xfrm>
          <a:off x="611560" y="3645024"/>
          <a:ext cx="7992889" cy="1472184"/>
        </p:xfrm>
        <a:graphic>
          <a:graphicData uri="http://schemas.openxmlformats.org/drawingml/2006/table">
            <a:tbl>
              <a:tblPr firstRow="1" firstCol="1" bandRow="1"/>
              <a:tblGrid>
                <a:gridCol w="446271"/>
                <a:gridCol w="5549375"/>
                <a:gridCol w="1997243"/>
              </a:tblGrid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«Прочие межбюджетные трансферты общего характера»: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соглашения с районом по передаче полномочий КСП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 ЧС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проведение электронного аукциона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63,6 тыс. руб.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48,6 тыс. руб.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5,0 тыс. руб.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 тыс. руб.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489764"/>
              </p:ext>
            </p:extLst>
          </p:nvPr>
        </p:nvGraphicFramePr>
        <p:xfrm>
          <a:off x="611560" y="764704"/>
          <a:ext cx="7992888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446272"/>
                <a:gridCol w="5549373"/>
                <a:gridCol w="1997243"/>
              </a:tblGrid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«Пенсионное обеспечение» 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Пенсии, пособия, выплачиваемые организациями сектора государственного управления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241,1 тыс. руб.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6" marR="14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9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64895" cy="2160240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0" dirty="0" smtClean="0">
                <a:effectLst/>
                <a:latin typeface="Times New Roman"/>
                <a:ea typeface="Times New Roman"/>
                <a:cs typeface="Times New Roman"/>
              </a:rPr>
              <a:t>	Количество </a:t>
            </a:r>
            <a:r>
              <a:rPr lang="ru-RU" sz="2400" b="0" dirty="0">
                <a:effectLst/>
                <a:latin typeface="Times New Roman"/>
                <a:ea typeface="Times New Roman"/>
                <a:cs typeface="Times New Roman"/>
              </a:rPr>
              <a:t>личных подсобных хозяйств на территории поселения составляет 134 дворов, всего дворов в поселении – 192</a:t>
            </a:r>
            <a:r>
              <a:rPr lang="ru-RU" sz="2400" b="0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br>
              <a:rPr lang="ru-RU" sz="2400" b="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400" b="0" dirty="0">
                <a:effectLst/>
                <a:latin typeface="Times New Roman"/>
                <a:ea typeface="Times New Roman"/>
                <a:cs typeface="Times New Roman"/>
              </a:rPr>
              <a:t>Численность крупно – рогатого скота по поселению на 01.01.2018 года </a:t>
            </a:r>
            <a:r>
              <a:rPr lang="ru-RU" sz="2400" b="0" dirty="0" smtClean="0">
                <a:effectLst/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400" b="0" dirty="0">
                <a:effectLst/>
                <a:latin typeface="Times New Roman"/>
                <a:ea typeface="Times New Roman"/>
                <a:cs typeface="Times New Roman"/>
              </a:rPr>
              <a:t>644 головы, в КФХ- 319 </a:t>
            </a: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голов.</a:t>
            </a:r>
            <a:r>
              <a:rPr lang="ru-RU" sz="1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effectLst/>
                <a:latin typeface="Calibri"/>
                <a:ea typeface="Calibri"/>
                <a:cs typeface="Times New Roman"/>
              </a:rPr>
            </a:br>
            <a:endParaRPr lang="ru-RU" sz="2400" b="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33991"/>
            <a:ext cx="6427787" cy="348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024635"/>
              </p:ext>
            </p:extLst>
          </p:nvPr>
        </p:nvGraphicFramePr>
        <p:xfrm>
          <a:off x="1475656" y="2852936"/>
          <a:ext cx="6723778" cy="3600395"/>
        </p:xfrm>
        <a:graphic>
          <a:graphicData uri="http://schemas.openxmlformats.org/drawingml/2006/table">
            <a:tbl>
              <a:tblPr firstRow="1" firstCol="1" bandRow="1"/>
              <a:tblGrid>
                <a:gridCol w="375144"/>
                <a:gridCol w="2314086"/>
                <a:gridCol w="1344615"/>
                <a:gridCol w="1344615"/>
                <a:gridCol w="1345318"/>
              </a:tblGrid>
              <a:tr h="25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Динамика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КРС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-всего (голов)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поселению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- 232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КФХ        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+ 185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Коров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всего  по поселению                                         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- 99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КФХ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+ 45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Лошадей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всего  по поселению                                 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КФХ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+111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Свиней -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  по поселению                                   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КФХ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+ 24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Овец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всего   по поселению                                       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- 97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КФХ                                                                           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+ 7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Птиц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 всего по поселению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КФХ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5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548680"/>
            <a:ext cx="8064896" cy="5832648"/>
          </a:xfrm>
        </p:spPr>
        <p:txBody>
          <a:bodyPr>
            <a:noAutofit/>
          </a:bodyPr>
          <a:lstStyle/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КФХ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Количество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крстьянско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-фермерских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хозяйст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12:  КФХ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Баиртов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В.Л.», «Ильин Е.Н.»,  «Петрова М.В.», 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Спасов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Ал.Андр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.», 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Соскинов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А.Ю.», 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Тархаев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В.Р.», 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Халтанова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Н.П.», 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Хамагаев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Е.П.», 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Хамагаев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С.М.», 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Хамгушкеев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В.В.», 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Хингелов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А.И.», 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Хингелов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Д.И.». 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Площадь земель под КФХ –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495,0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гектаров: 70,0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гектаров предоставлено в собственность, 425 гектаров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аренда. </a:t>
            </a: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Посевная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площадь зерновых культур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2017 году составила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701 гектар: КФХ 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Хингелов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Д.И.» - 294 га, КФХ 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Тархаев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В.Р.» и 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Соскинов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А.Ю.» - 190 га, 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Хингелов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А.И.» – 209 га, 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Баиртов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В.Л» – 8 га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2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7848872" cy="5472608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Образование. МБОУ «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Ирхидейская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45720" indent="0"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Педагогов в МБОУ «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Ирхидейская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– 20, из которых 2 совместителя.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квалификационная категория – 11 учителей (61,1%). Контингент учащихся на начало и конец 2016/2017 учебного года – 92 ученика (2017/2018 учебный год – 96).</a:t>
            </a:r>
          </a:p>
          <a:p>
            <a:pPr marL="45720" indent="0"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ВОШ – 2017: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география, обществознание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Алсаханов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Георгий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Табитуева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Т.Г.,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Алсаханов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М.М.),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Алсаханов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Георгий и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Халтанова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(Никитина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Фомин Андрей, Никитина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Руфима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Нашкеев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Олзоева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К.Р.),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Хингелов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Геннадий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Марганов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А.М.),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бурятский язык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Башитова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Никитин Иван, Матвеева Александра,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Алсаханов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Георгий,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Алсаханова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 и Петрова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Манжиханова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Г.Ц., Сергеев А.А.).  </a:t>
            </a:r>
          </a:p>
        </p:txBody>
      </p:sp>
    </p:spTree>
    <p:extLst>
      <p:ext uri="{BB962C8B-B14F-4D97-AF65-F5344CB8AC3E}">
        <p14:creationId xmlns:p14="http://schemas.microsoft.com/office/powerpoint/2010/main" val="25722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20880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	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Муниципальный  конкурс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«Учитель </a:t>
            </a: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года – 2017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»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- </a:t>
            </a:r>
            <a:r>
              <a:rPr lang="ru-RU" sz="24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Етобаева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В.П., учитель физики,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III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место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	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Школьный конкурс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среди молодых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педагогов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«Зажги </a:t>
            </a: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свою звезду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»,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победитель </a:t>
            </a:r>
            <a:r>
              <a:rPr lang="ru-RU" sz="24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Марганов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А.М., учитель информатики.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AutoShape 2" descr="https://apf.mail.ru/cgi-bin/readmsg?id=15223115880000000055;0;10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C:\Users\User\Desktop\IMG_24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6" y="2958465"/>
            <a:ext cx="1989832" cy="3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DSCN018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t="14673" b="15932"/>
          <a:stretch/>
        </p:blipFill>
        <p:spPr bwMode="auto">
          <a:xfrm>
            <a:off x="2843808" y="2454796"/>
            <a:ext cx="2533253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DSCN019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t="15031" r="4652" b="16647"/>
          <a:stretch/>
        </p:blipFill>
        <p:spPr bwMode="auto">
          <a:xfrm>
            <a:off x="2819549" y="4560937"/>
            <a:ext cx="2509440" cy="181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DSCN019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b="18390"/>
          <a:stretch/>
        </p:blipFill>
        <p:spPr bwMode="auto">
          <a:xfrm>
            <a:off x="5734100" y="4532362"/>
            <a:ext cx="2592288" cy="18478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\Desktop\0-02-04-8321db3b824dbebc0b803bf4fb20ffda4653ecc47a49a92dedad6fe1f96caefd_full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t="15287" r="11539" b="17321"/>
          <a:stretch/>
        </p:blipFill>
        <p:spPr bwMode="auto">
          <a:xfrm>
            <a:off x="5734100" y="2420888"/>
            <a:ext cx="2592288" cy="1847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4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208912" cy="5616624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86000"/>
              </a:lnSpc>
              <a:spcAft>
                <a:spcPts val="0"/>
              </a:spcAft>
              <a:buNone/>
            </a:pP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indent="0" algn="ctr">
              <a:lnSpc>
                <a:spcPct val="86000"/>
              </a:lnSpc>
              <a:spcAft>
                <a:spcPts val="0"/>
              </a:spcAft>
              <a:buNone/>
            </a:pPr>
            <a:r>
              <a:rPr lang="ru-RU" sz="30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Общая характеристика поселения</a:t>
            </a:r>
            <a:endParaRPr lang="ru-RU" sz="3000" b="1" i="1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86000"/>
              </a:lnSpc>
              <a:spcAft>
                <a:spcPts val="0"/>
              </a:spcAft>
              <a:buNone/>
            </a:pPr>
            <a:endParaRPr lang="ru-RU" sz="26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 algn="just">
              <a:lnSpc>
                <a:spcPct val="860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Общая  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площадь  муниципального образования </a:t>
            </a: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-10375,0 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га:</a:t>
            </a:r>
            <a:endParaRPr lang="ru-RU" sz="26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86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земли 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населённых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пунктов – 84,0 га;</a:t>
            </a:r>
            <a:endParaRPr lang="ru-RU" sz="1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571500" indent="-342900" algn="just">
              <a:lnSpc>
                <a:spcPct val="86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земли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сельскохозяйственного назначения – 6795,9 га; </a:t>
            </a:r>
            <a:endParaRPr lang="ru-RU" sz="1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571500" indent="-342900" algn="just">
              <a:lnSpc>
                <a:spcPct val="86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земли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промышленности, транспорта и иного специального назначения –17,4 га</a:t>
            </a:r>
            <a:endParaRPr lang="ru-RU" sz="1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86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Численность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населения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на 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01.01.2018  года 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 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821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человек. (на 01.01.2017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- 832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человека)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произошло уменьшение  населения на  11 человек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(миграционный отток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населения,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рождаемость 2017 года выше, чем в 2016 году (2017 год - 21 детей, 2016 – 18 детей),  смертность в  2017 году - 6 человек (2016 – 5 человек).</a:t>
            </a:r>
            <a:endParaRPr lang="ru-RU" sz="1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86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Из 821 человек населения:</a:t>
            </a:r>
            <a:endParaRPr lang="ru-RU" sz="1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86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численность работающих – 182 человека;</a:t>
            </a:r>
            <a:endParaRPr lang="ru-RU" sz="1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86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пенсионеров по возрасту – 128 человек;</a:t>
            </a:r>
            <a:endParaRPr lang="ru-RU" sz="1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86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всего детей от 0 до 18 лет – 222 человека;</a:t>
            </a:r>
            <a:endParaRPr lang="ru-RU" sz="1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86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численность избирателей – 542 человека;</a:t>
            </a:r>
            <a:endParaRPr lang="ru-RU" sz="1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4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04856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</a:t>
            </a:r>
            <a:r>
              <a:rPr lang="ru-RU" sz="2800" b="1" i="1" dirty="0" err="1">
                <a:solidFill>
                  <a:srgbClr val="7030A0"/>
                </a:solidFill>
                <a:latin typeface="Times New Roman"/>
                <a:ea typeface="Times New Roman"/>
              </a:rPr>
              <a:t>Ирхидейский</a:t>
            </a:r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детский сад» </a:t>
            </a:r>
            <a:endParaRPr lang="ru-RU" sz="2800" b="1" i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45720" indent="0" algn="just">
              <a:buNone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</a:rPr>
              <a:t>	Воспитателей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</a:rPr>
              <a:t>–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</a:rPr>
              <a:t>2, к</a:t>
            </a:r>
            <a:r>
              <a:rPr lang="ru-RU" sz="2400" dirty="0" smtClean="0">
                <a:latin typeface="Times New Roman"/>
                <a:ea typeface="Times New Roman"/>
              </a:rPr>
              <a:t>оличество </a:t>
            </a:r>
            <a:r>
              <a:rPr lang="ru-RU" sz="2400" dirty="0">
                <a:latin typeface="Times New Roman"/>
                <a:ea typeface="Times New Roman"/>
              </a:rPr>
              <a:t>групп  детского сада – </a:t>
            </a:r>
            <a:r>
              <a:rPr lang="ru-RU" sz="2400" dirty="0" smtClean="0">
                <a:latin typeface="Times New Roman"/>
                <a:ea typeface="Times New Roman"/>
              </a:rPr>
              <a:t>2,  </a:t>
            </a:r>
            <a:r>
              <a:rPr lang="ru-RU" sz="2400" dirty="0">
                <a:latin typeface="Times New Roman"/>
                <a:ea typeface="Times New Roman"/>
              </a:rPr>
              <a:t>42 ребенка посещают детский сад.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User\Desktop\IMG-7b5fd12d85ede0042098a5f22e027fd9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43" y="4307879"/>
            <a:ext cx="37592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IMG-8ebb3ad8f38cdf4f9e739a073151ce28-V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7" t="12781" r="15943"/>
          <a:stretch/>
        </p:blipFill>
        <p:spPr bwMode="auto">
          <a:xfrm>
            <a:off x="6043761" y="2128812"/>
            <a:ext cx="2476500" cy="188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IMG-848053cb71d19e803446f43cc82d75a1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8"/>
          <a:stretch/>
        </p:blipFill>
        <p:spPr bwMode="auto">
          <a:xfrm>
            <a:off x="3995936" y="2128812"/>
            <a:ext cx="1544191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IMG-acc91569e24d4e14458a60b178d8e2c0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3672408" cy="209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IMG-88da319967ed56bc9c1bcb9f2d3f31e8-V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r="4698"/>
          <a:stretch/>
        </p:blipFill>
        <p:spPr bwMode="auto">
          <a:xfrm>
            <a:off x="683568" y="2128812"/>
            <a:ext cx="2828926" cy="1886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9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632848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marL="45720" indent="0" algn="just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 «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Ирхидейский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КДЦ» – 3 работника, фольклорные коллективы – «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Ургы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«Росток», «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Тэрэнги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народный коллектив «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Суранзан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E:\IMG_09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r="11718" b="19575"/>
          <a:stretch/>
        </p:blipFill>
        <p:spPr bwMode="auto">
          <a:xfrm>
            <a:off x="1043608" y="2996952"/>
            <a:ext cx="3528392" cy="2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DSC0527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5" r="42124"/>
          <a:stretch/>
        </p:blipFill>
        <p:spPr bwMode="auto">
          <a:xfrm>
            <a:off x="5292080" y="3021484"/>
            <a:ext cx="2736304" cy="26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2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фото сур харбан 2017\сх 2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6"/>
          <a:stretch/>
        </p:blipFill>
        <p:spPr bwMode="auto">
          <a:xfrm>
            <a:off x="4860032" y="3744599"/>
            <a:ext cx="3789273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E:\IMG_0623.JPG"/>
          <p:cNvPicPr>
            <a:picLocks noGrp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9"/>
          <a:stretch/>
        </p:blipFill>
        <p:spPr bwMode="auto">
          <a:xfrm>
            <a:off x="453190" y="1412776"/>
            <a:ext cx="3902785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692696"/>
            <a:ext cx="7412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«Сур –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/>
                <a:ea typeface="Times New Roman"/>
              </a:rPr>
              <a:t>Харбан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– 2017»  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C:\Users\User\Desktop\20170624_1804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1331"/>
            <a:ext cx="3793490" cy="228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20170624_10534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44598"/>
            <a:ext cx="3830777" cy="2520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78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IMG-e6b6dd355b131019f23a7551e8790c39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34680"/>
            <a:ext cx="30243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19675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/>
                <a:ea typeface="Times New Roman"/>
              </a:rPr>
              <a:t>	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За 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2017 год  на территории поселения было проведено 3 субботника. В данных мероприятиях приняли участие жители села, работники бюджетных организаций, индивидуальные предприниматели. 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C:\Users\User\Desktop\WP_00164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92"/>
          <a:stretch/>
        </p:blipFill>
        <p:spPr bwMode="auto">
          <a:xfrm>
            <a:off x="5292080" y="3203426"/>
            <a:ext cx="2562597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02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7920880" cy="2304256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	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При  </a:t>
            </a:r>
            <a:r>
              <a:rPr lang="ru-RU" sz="24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Грантовой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поддержке местных инициатив граждан, проживающих в сельской местности Иркутской области, проведено благоустройство и очистка русла, облагораживание родников </a:t>
            </a:r>
            <a:r>
              <a:rPr lang="ru-RU" sz="24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Зүүн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шэбэр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sz="24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Баруун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шэбэр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sz="18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2" descr="D:\20170619_123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1784797" cy="27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20170619_122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26" y="3068960"/>
            <a:ext cx="1656184" cy="278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20170619_1228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99" y="3088393"/>
            <a:ext cx="3852428" cy="278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lvl="0" indent="0" algn="ctr">
              <a:lnSpc>
                <a:spcPts val="1560"/>
              </a:lnSpc>
              <a:spcBef>
                <a:spcPts val="25"/>
              </a:spcBef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r>
              <a:rPr lang="ru-RU" sz="25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Перспективы развития на 2018 год:</a:t>
            </a:r>
          </a:p>
          <a:p>
            <a:pPr lvl="0" indent="0" algn="just">
              <a:lnSpc>
                <a:spcPts val="1560"/>
              </a:lnSpc>
              <a:spcBef>
                <a:spcPts val="25"/>
              </a:spcBef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endParaRPr lang="ru-RU" sz="1500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ts val="1560"/>
              </a:lnSpc>
              <a:spcBef>
                <a:spcPts val="25"/>
              </a:spcBef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r>
              <a:rPr lang="ru-RU" sz="25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1. Реконструкция МБУК «</a:t>
            </a:r>
            <a:r>
              <a:rPr lang="ru-RU" sz="25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Ирхидейский</a:t>
            </a:r>
            <a:r>
              <a:rPr lang="ru-RU" sz="25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КДЦ»;</a:t>
            </a:r>
          </a:p>
          <a:p>
            <a:pPr lvl="0" indent="0" algn="just">
              <a:lnSpc>
                <a:spcPts val="1560"/>
              </a:lnSpc>
              <a:spcBef>
                <a:spcPts val="25"/>
              </a:spcBef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endParaRPr lang="ru-RU" sz="25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lvl="0" indent="0" algn="just">
              <a:lnSpc>
                <a:spcPts val="1560"/>
              </a:lnSpc>
              <a:spcBef>
                <a:spcPts val="25"/>
              </a:spcBef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r>
              <a:rPr lang="ru-RU" sz="25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2. Строительство детских игровых площадок </a:t>
            </a:r>
          </a:p>
          <a:p>
            <a:pPr lvl="0" indent="0" algn="just">
              <a:lnSpc>
                <a:spcPts val="1560"/>
              </a:lnSpc>
              <a:spcBef>
                <a:spcPts val="25"/>
              </a:spcBef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endParaRPr lang="ru-RU" sz="2500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ts val="1560"/>
              </a:lnSpc>
              <a:spcBef>
                <a:spcPts val="25"/>
              </a:spcBef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r>
              <a:rPr lang="ru-RU" sz="25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(ул.Школьная,11, Заречная, 20);</a:t>
            </a:r>
          </a:p>
          <a:p>
            <a:pPr lvl="0" indent="0" algn="just">
              <a:lnSpc>
                <a:spcPts val="1560"/>
              </a:lnSpc>
              <a:spcBef>
                <a:spcPts val="25"/>
              </a:spcBef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r>
              <a:rPr lang="ru-RU" sz="25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lvl="0" indent="438785" algn="just">
              <a:lnSpc>
                <a:spcPts val="1560"/>
              </a:lnSpc>
              <a:spcBef>
                <a:spcPts val="25"/>
              </a:spcBef>
              <a:spcAft>
                <a:spcPts val="0"/>
              </a:spcAft>
              <a:buClr>
                <a:srgbClr val="786C71">
                  <a:lumMod val="75000"/>
                </a:srgbClr>
              </a:buClr>
            </a:pPr>
            <a:endParaRPr lang="ru-RU" sz="2500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ts val="1560"/>
              </a:lnSpc>
              <a:spcBef>
                <a:spcPts val="25"/>
              </a:spcBef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r>
              <a:rPr lang="ru-RU" sz="25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3. Ограждение кладбища (</a:t>
            </a:r>
            <a:r>
              <a:rPr lang="ru-RU" sz="25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ул.Целинная</a:t>
            </a:r>
            <a:r>
              <a:rPr lang="ru-RU" sz="25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9);</a:t>
            </a:r>
          </a:p>
          <a:p>
            <a:pPr lvl="0" indent="0" algn="just">
              <a:lnSpc>
                <a:spcPts val="1560"/>
              </a:lnSpc>
              <a:spcBef>
                <a:spcPts val="25"/>
              </a:spcBef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endParaRPr lang="ru-RU" sz="25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lvl="0" indent="0" algn="just">
              <a:lnSpc>
                <a:spcPts val="1560"/>
              </a:lnSpc>
              <a:spcBef>
                <a:spcPts val="25"/>
              </a:spcBef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r>
              <a:rPr lang="ru-RU" sz="25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4. Пошив костюмов для МБУК «</a:t>
            </a:r>
            <a:r>
              <a:rPr lang="ru-RU" sz="25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Ирхидейский</a:t>
            </a:r>
            <a:endParaRPr lang="ru-RU" sz="2500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ts val="1560"/>
              </a:lnSpc>
              <a:spcBef>
                <a:spcPts val="25"/>
              </a:spcBef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endParaRPr lang="ru-RU" sz="2500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ts val="1560"/>
              </a:lnSpc>
              <a:spcBef>
                <a:spcPts val="25"/>
              </a:spcBef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r>
              <a:rPr lang="ru-RU" sz="25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КДЦ». </a:t>
            </a:r>
            <a:endParaRPr lang="ru-RU" sz="25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94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755576" y="548680"/>
            <a:ext cx="7704856" cy="5616624"/>
          </a:xfrm>
        </p:spPr>
        <p:txBody>
          <a:bodyPr>
            <a:norm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Специалистами администрации выдано  1065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справок (справки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присвоении  адреса, о совместном проживании, о составе семьи и иным вопросам, также выписки из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похозяйственной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книги, на кредитование, оформление субсидий, для оформления домовладения, наследства и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т.д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Принято за 2017 год  159 нормативно – правовых актов: постановлений - 124; решений Думы - 35. Проведено 16 заседаний Думы.</a:t>
            </a: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136904" cy="1080120"/>
          </a:xfrm>
        </p:spPr>
        <p:txBody>
          <a:bodyPr/>
          <a:lstStyle/>
          <a:p>
            <a:pPr algn="ctr"/>
            <a:r>
              <a:rPr lang="ru-RU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Сайт МО «</a:t>
            </a:r>
            <a:r>
              <a:rPr lang="ru-RU" sz="28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</a:t>
            </a:r>
            <a:r>
              <a:rPr lang="ru-RU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и газета «Вестник»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348880"/>
            <a:ext cx="7272808" cy="3672408"/>
          </a:xfrm>
        </p:spPr>
        <p:txBody>
          <a:bodyPr>
            <a:normAutofit/>
          </a:bodyPr>
          <a:lstStyle/>
          <a:p>
            <a:pPr marL="274320" lvl="0" indent="-274320"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800" b="1" i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официального сайта Администрации – </a:t>
            </a:r>
            <a:r>
              <a:rPr lang="ru-RU" sz="3200" b="1" i="1" dirty="0" err="1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ирхидей.рф</a:t>
            </a:r>
            <a:r>
              <a:rPr lang="ru-RU" sz="18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4320" lvl="0" indent="-274320" algn="just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наиболее полной информации о деятельности муниципального образования.</a:t>
            </a:r>
          </a:p>
          <a:p>
            <a:pPr marL="0" lvl="0" indent="0" algn="just">
              <a:spcAft>
                <a:spcPts val="0"/>
              </a:spcAft>
              <a:buClr>
                <a:srgbClr val="31B6FD"/>
              </a:buClr>
              <a:buSzPct val="100000"/>
              <a:buNone/>
            </a:pPr>
            <a:r>
              <a:rPr lang="ru-RU" sz="1800" b="1" i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lvl="0" indent="0" algn="just">
              <a:spcAft>
                <a:spcPts val="0"/>
              </a:spcAft>
              <a:buClr>
                <a:srgbClr val="31B6FD"/>
              </a:buClr>
              <a:buSzPct val="100000"/>
              <a:buNone/>
            </a:pPr>
            <a:r>
              <a:rPr lang="ru-RU" sz="1800" b="1" i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газеты «Вестник»:</a:t>
            </a:r>
          </a:p>
          <a:p>
            <a:pPr marL="274320" lvl="0" indent="-274320" algn="just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обнародование нормативных документов, принимаемые главой администрации и депутатами Думы</a:t>
            </a:r>
          </a:p>
        </p:txBody>
      </p:sp>
    </p:spTree>
    <p:extLst>
      <p:ext uri="{BB962C8B-B14F-4D97-AF65-F5344CB8AC3E}">
        <p14:creationId xmlns:p14="http://schemas.microsoft.com/office/powerpoint/2010/main" val="19955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7992888" cy="5616624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ЖКХ и дорожное хозяйство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Жилищный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фонд поселения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2017 год – 13,5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тыс.кв.м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(в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муниципальной собственности – 0,028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тыс.кв.м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., в частной –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13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472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тыс.кв.м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(2016 год – 12,8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тыс.кв.м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.). 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2017 году сданы в эксплуатацию 4 одноквартирных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дома, общая площадь -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281,6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кв.м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(подпрограмма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«Переселение граждан из ветхого и аварийного жилищного фонда Иркутской области на 2014 – 2020 годы государственной программы Иркутской области «Доступное жилье» на 2014 – 2020 годы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  Подрядчик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строительства – ООО 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Стройсервис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Плюс», генеральный директор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Шеметов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А.С.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9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04856" cy="5217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D:\Заречная, 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600400" cy="237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Admin\AppData\Local\Temp\Rar$DIa0.238\Заречная, 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3657549" cy="248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фотографии\Новая папка\20171005_111108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16" y="3384447"/>
            <a:ext cx="3887440" cy="26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фотографии\Новая папка\20171005_111124_HD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9" t="245" r="-204" b="27206"/>
          <a:stretch/>
        </p:blipFill>
        <p:spPr bwMode="auto">
          <a:xfrm>
            <a:off x="683568" y="3518800"/>
            <a:ext cx="3663592" cy="249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0880" cy="2088232"/>
          </a:xfrm>
        </p:spPr>
        <p:txBody>
          <a:bodyPr/>
          <a:lstStyle/>
          <a:p>
            <a:pPr indent="449580" algn="just">
              <a:spcAft>
                <a:spcPts val="0"/>
              </a:spcAft>
            </a:pPr>
            <a:r>
              <a:rPr lang="ru-RU" sz="24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государственной программе Иркутской области «Развитие сельского хозяйства и регулирование рынков сельскохозяйственной продукции, сырья и продовольствия» на 2014 – 2020 годы» подпрограммы  «Устойчивое развитие сельских территорий Иркутской области на 2014 – 2020 годы» в центре построена многофункциональная спортивная площадка. </a:t>
            </a:r>
            <a:r>
              <a:rPr lang="ru-RU" sz="2400" b="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b="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фотографии\спорт.площ. окт.2017\IMG_20171023_103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501008"/>
            <a:ext cx="302433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фотографии\спорт.площ. окт.2017\IMG_20171023_103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92732"/>
            <a:ext cx="2736304" cy="286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cuments\Фото\Фото спорт\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4"/>
          <a:stretch/>
        </p:blipFill>
        <p:spPr bwMode="auto">
          <a:xfrm>
            <a:off x="3563888" y="3492732"/>
            <a:ext cx="2121209" cy="286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4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692696"/>
            <a:ext cx="7336904" cy="3474720"/>
          </a:xfrm>
        </p:spPr>
        <p:txBody>
          <a:bodyPr>
            <a:normAutofit/>
          </a:bodyPr>
          <a:lstStyle/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	В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целях  реализации мероприятий перечня проектов народных инициатив выполнены следующие мероприятия:</a:t>
            </a:r>
            <a:endParaRPr lang="ru-RU" sz="1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ремонт крыльца сельского клуба и сельской библиотеки;</a:t>
            </a:r>
            <a:endParaRPr lang="ru-RU" sz="1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ремонт электропроводки сельской библиотеки;</a:t>
            </a:r>
            <a:endParaRPr lang="ru-RU" sz="1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приобретена музыкальная аппаратура для МБУК «</a:t>
            </a:r>
            <a:r>
              <a:rPr lang="ru-RU" sz="24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Ирхидейский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КДЦ».</a:t>
            </a:r>
            <a:endParaRPr lang="ru-RU" sz="18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C:\Users\User\Desktop\IMG_20180329_1511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33528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IMG_20180329_1514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39344"/>
            <a:ext cx="2232248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36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848872" cy="3474720"/>
          </a:xfrm>
        </p:spPr>
        <p:txBody>
          <a:bodyPr/>
          <a:lstStyle/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 2017 году проведена работа по адресным табличкам и надомным номерным знакам, т.е. нумерация домов всего поселения.</a:t>
            </a:r>
            <a:endParaRPr lang="ru-RU" sz="1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7" name="Picture 3" descr="C:\Users\User\Desktop\20180327_1103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5" r="2440"/>
          <a:stretch/>
        </p:blipFill>
        <p:spPr bwMode="auto">
          <a:xfrm>
            <a:off x="564963" y="2060848"/>
            <a:ext cx="33037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User\Desktop\20180327_110539_HD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34" y="2060848"/>
            <a:ext cx="3593083" cy="2189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6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446</TotalTime>
  <Words>1275</Words>
  <Application>Microsoft Office PowerPoint</Application>
  <PresentationFormat>Экран (4:3)</PresentationFormat>
  <Paragraphs>311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Презентация PowerPoint</vt:lpstr>
      <vt:lpstr>Презентация PowerPoint</vt:lpstr>
      <vt:lpstr>Сайт МО «Ирхидей» и газета «Вестник»</vt:lpstr>
      <vt:lpstr>Презентация PowerPoint</vt:lpstr>
      <vt:lpstr>Презентация PowerPoint</vt:lpstr>
      <vt:lpstr>По государственной программе Иркутской области «Развитие сельского хозяйства и регулирование рынков сельскохозяйственной продукции, сырья и продовольствия» на 2014 – 2020 годы» подпрограммы  «Устойчивое развитие сельских территорий Иркутской области на 2014 – 2020 годы» в центре построена многофункциональная спортивная площадка.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Количество личных подсобных хозяйств на территории поселения составляет 134 дворов, всего дворов в поселении – 192. Численность крупно – рогатого скота по поселению на 01.01.2018 года - 644 головы, в КФХ- 319 голов.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41</cp:revision>
  <dcterms:created xsi:type="dcterms:W3CDTF">2018-03-26T03:06:12Z</dcterms:created>
  <dcterms:modified xsi:type="dcterms:W3CDTF">2018-03-30T02:27:20Z</dcterms:modified>
</cp:coreProperties>
</file>